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9"/>
  </p:notesMasterIdLst>
  <p:sldIdLst>
    <p:sldId id="256" r:id="rId2"/>
    <p:sldId id="257" r:id="rId3"/>
    <p:sldId id="258" r:id="rId4"/>
    <p:sldId id="275" r:id="rId5"/>
    <p:sldId id="278" r:id="rId6"/>
    <p:sldId id="259" r:id="rId7"/>
    <p:sldId id="280" r:id="rId8"/>
    <p:sldId id="285" r:id="rId9"/>
    <p:sldId id="262" r:id="rId10"/>
    <p:sldId id="284" r:id="rId11"/>
    <p:sldId id="281" r:id="rId12"/>
    <p:sldId id="286" r:id="rId13"/>
    <p:sldId id="260" r:id="rId14"/>
    <p:sldId id="282" r:id="rId15"/>
    <p:sldId id="261" r:id="rId16"/>
    <p:sldId id="283" r:id="rId17"/>
    <p:sldId id="276" r:id="rId18"/>
  </p:sldIdLst>
  <p:sldSz cx="9144000" cy="5143500" type="screen16x9"/>
  <p:notesSz cx="6858000" cy="9144000"/>
  <p:embeddedFontLst>
    <p:embeddedFont>
      <p:font typeface="Average" panose="020B0604020202020204" charset="0"/>
      <p:regular r:id="rId20"/>
    </p:embeddedFont>
    <p:embeddedFont>
      <p:font typeface="Bahnschrift" panose="020B0502040204020203" pitchFamily="34" charset="0"/>
      <p:regular r:id="rId21"/>
      <p:bold r:id="rId22"/>
    </p:embeddedFont>
    <p:embeddedFont>
      <p:font typeface="Lato" panose="020F0502020204030203" pitchFamily="34" charset="0"/>
      <p:regular r:id="rId23"/>
      <p:bold r:id="rId24"/>
      <p:italic r:id="rId25"/>
      <p:boldItalic r:id="rId26"/>
    </p:embeddedFont>
    <p:embeddedFont>
      <p:font typeface="Montserrat" panose="000005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80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0860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714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7068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f87997393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f87997393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86924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51763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f87997393_0_1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1f87997393_0_1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1675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7355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785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8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32" name="Google Shape;132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4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154" name="Google Shape;154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5" name="Google Shape;155;p14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7" name="Google Shape;157;p14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4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4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4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" name="Google Shape;161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2" name="Google Shape;162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44f31625f91f3fabc3.gradio.live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jpg"/><Relationship Id="rId4" Type="http://schemas.openxmlformats.org/officeDocument/2006/relationships/image" Target="../media/image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jp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>
            <a:spLocks noGrp="1"/>
          </p:cNvSpPr>
          <p:nvPr>
            <p:ph type="ctrTitle"/>
          </p:nvPr>
        </p:nvSpPr>
        <p:spPr>
          <a:xfrm>
            <a:off x="3183147" y="1011449"/>
            <a:ext cx="5509525" cy="18290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b="1" dirty="0">
                <a:solidFill>
                  <a:srgbClr val="569CD6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NLP Project </a:t>
            </a:r>
            <a:r>
              <a:rPr lang="en-DE" b="1" dirty="0">
                <a:solidFill>
                  <a:srgbClr val="569CD6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  <a:r>
              <a:rPr lang="en-US" b="1" dirty="0">
                <a:solidFill>
                  <a:srgbClr val="569CD6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Automated Customer Reviews</a:t>
            </a:r>
            <a:endParaRPr lang="en-US" b="0" dirty="0">
              <a:solidFill>
                <a:srgbClr val="CCCCCC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5" name="Google Shape;195;p1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DE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Dr.</a:t>
            </a:r>
            <a:r>
              <a:rPr lang="en-DE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John-Baptist Naah</a:t>
            </a:r>
            <a:endParaRPr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D1ED45A-83D4-45D1-972E-BF57254F9E55}"/>
              </a:ext>
            </a:extLst>
          </p:cNvPr>
          <p:cNvSpPr txBox="1"/>
          <p:nvPr/>
        </p:nvSpPr>
        <p:spPr bwMode="auto">
          <a:xfrm>
            <a:off x="181155" y="0"/>
            <a:ext cx="1762434" cy="463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>
              <a:spcBef>
                <a:spcPts val="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>
              <a:spcBef>
                <a:spcPts val="0"/>
              </a:spcBef>
              <a:buFont typeface="Arial"/>
              <a:buNone/>
              <a:defRPr sz="28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>
              <a:spcBef>
                <a:spcPts val="0"/>
              </a:spcBef>
              <a:buFont typeface="Arial"/>
              <a:buNone/>
              <a:defRPr sz="2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>
              <a:spcBef>
                <a:spcPts val="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defRPr/>
            </a:pPr>
            <a:r>
              <a:rPr sz="1600" dirty="0">
                <a:solidFill>
                  <a:prstClr val="black">
                    <a:tint val="75000"/>
                  </a:prstClr>
                </a:solidFill>
                <a:latin typeface="Bahnschrift"/>
                <a:cs typeface="Arial"/>
              </a:rPr>
              <a:t>Mon, 01.09.2025</a:t>
            </a:r>
            <a:endParaRPr lang="en-US" sz="1600" dirty="0">
              <a:solidFill>
                <a:prstClr val="black">
                  <a:tint val="75000"/>
                </a:prstClr>
              </a:solidFill>
              <a:latin typeface="Bahnschrift"/>
              <a:cs typeface="Arial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BFD0252-6264-43C8-9B2C-B7D0D0258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091577" y="129883"/>
            <a:ext cx="890192" cy="8901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1262994" y="16973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FFFFFF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M</a:t>
            </a:r>
            <a:r>
              <a:rPr lang="en-DE" sz="2400" dirty="0">
                <a:solidFill>
                  <a:srgbClr val="FFFFFF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ain Results &amp; Evaluation</a:t>
            </a:r>
            <a:endParaRPr lang="en-GB" sz="2400" dirty="0">
              <a:solidFill>
                <a:srgbClr val="CACACA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verage"/>
            </a:endParaRPr>
          </a:p>
        </p:txBody>
      </p:sp>
      <p:sp>
        <p:nvSpPr>
          <p:cNvPr id="314" name="Google Shape;314;p25"/>
          <p:cNvSpPr txBox="1">
            <a:spLocks noGrp="1"/>
          </p:cNvSpPr>
          <p:nvPr>
            <p:ph type="body" idx="1"/>
          </p:nvPr>
        </p:nvSpPr>
        <p:spPr>
          <a:xfrm>
            <a:off x="170725" y="1450255"/>
            <a:ext cx="1973682" cy="653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DE" sz="1600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Clustering results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DE" sz="1600" b="1" dirty="0">
              <a:solidFill>
                <a:srgbClr val="FFFFF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3" name="Picture 4">
            <a:extLst>
              <a:ext uri="{FF2B5EF4-FFF2-40B4-BE49-F238E27FC236}">
                <a16:creationId xmlns:a16="http://schemas.microsoft.com/office/drawing/2014/main" id="{91AE7254-736E-4685-B4C1-4DB38652F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091577" y="129883"/>
            <a:ext cx="890192" cy="8901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580D59-32F8-469B-A215-79F4FD540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395" y="949187"/>
            <a:ext cx="5615796" cy="391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354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FFFFFF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M</a:t>
            </a:r>
            <a:r>
              <a:rPr lang="en-DE" sz="2400" dirty="0">
                <a:solidFill>
                  <a:srgbClr val="FFFFFF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ain Results &amp; Evaluation</a:t>
            </a:r>
            <a:endParaRPr lang="en-GB" sz="2400" dirty="0">
              <a:solidFill>
                <a:srgbClr val="CACACA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verage"/>
            </a:endParaRPr>
          </a:p>
        </p:txBody>
      </p:sp>
      <p:sp>
        <p:nvSpPr>
          <p:cNvPr id="314" name="Google Shape;314;p25"/>
          <p:cNvSpPr txBox="1">
            <a:spLocks noGrp="1"/>
          </p:cNvSpPr>
          <p:nvPr>
            <p:ph type="body" idx="1"/>
          </p:nvPr>
        </p:nvSpPr>
        <p:spPr>
          <a:xfrm>
            <a:off x="997182" y="1071388"/>
            <a:ext cx="7611781" cy="38818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DE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Summarization results-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AI-Powered Summarization</a:t>
            </a:r>
            <a:endParaRPr lang="en-DE" sz="1600" b="1" dirty="0">
              <a:solidFill>
                <a:schemeClr val="accent1">
                  <a:lumMod val="60000"/>
                  <a:lumOff val="4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just">
              <a:spcAft>
                <a:spcPts val="1200"/>
              </a:spcAft>
            </a:pPr>
            <a:r>
              <a:rPr lang="en-DE" sz="16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</a:t>
            </a:r>
            <a:r>
              <a:rPr lang="en-US" sz="1600" dirty="0" err="1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owered</a:t>
            </a:r>
            <a:r>
              <a:rPr lang="en-US" sz="16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by models like </a:t>
            </a:r>
            <a:r>
              <a:rPr lang="en-US" sz="1600" dirty="0" err="1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OpenAI's</a:t>
            </a:r>
            <a:r>
              <a:rPr lang="en-US" sz="16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GPT and Google's T5</a:t>
            </a:r>
            <a:r>
              <a:rPr lang="en-DE" sz="16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to turn  </a:t>
            </a:r>
            <a:r>
              <a:rPr lang="en-US" sz="16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detailed reviews</a:t>
            </a:r>
            <a:r>
              <a:rPr lang="en-DE" sz="16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into a brief, professional summary.</a:t>
            </a:r>
            <a:endParaRPr lang="en-DE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just">
              <a:spcAft>
                <a:spcPts val="1200"/>
              </a:spcAft>
            </a:pPr>
            <a:endParaRPr lang="en-DE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DE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Original review</a:t>
            </a:r>
            <a:r>
              <a:rPr lang="en-DE" sz="1600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‘</a:t>
            </a:r>
            <a:r>
              <a:rPr lang="en-US" sz="16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 loved this at first, but the battery stopped holding a charge after about 6 weeks. It's now completely unusable. I'm very disappointed with the poor quality.</a:t>
            </a:r>
            <a:r>
              <a:rPr lang="en-DE" sz="16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’ + 2 other negative reviews.</a:t>
            </a: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endParaRPr lang="en-DE" sz="1600" dirty="0">
              <a:solidFill>
                <a:srgbClr val="FFFFF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b="1" dirty="0">
                <a:solidFill>
                  <a:srgbClr val="00B05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AI-Generated Summary</a:t>
            </a:r>
            <a:r>
              <a:rPr lang="en-DE" sz="16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‘C</a:t>
            </a:r>
            <a:r>
              <a:rPr lang="en-US" sz="1600" dirty="0" err="1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ustomers</a:t>
            </a:r>
            <a:r>
              <a:rPr lang="en-US" sz="16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are consistently reporting that the product has poor durability and is prone to breaking or failing within a few weeks of use, citing low-quality materials and poor battery life as key issues.</a:t>
            </a:r>
            <a:r>
              <a:rPr lang="en-DE" sz="16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’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DE" sz="1600" b="1" dirty="0">
              <a:solidFill>
                <a:srgbClr val="FFFFF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3" name="Picture 4">
            <a:extLst>
              <a:ext uri="{FF2B5EF4-FFF2-40B4-BE49-F238E27FC236}">
                <a16:creationId xmlns:a16="http://schemas.microsoft.com/office/drawing/2014/main" id="{8F0996DC-47D0-4AEB-ADD5-86EF403D0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091577" y="129883"/>
            <a:ext cx="890192" cy="89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63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>
            <a:spLocks noGrp="1"/>
          </p:cNvSpPr>
          <p:nvPr>
            <p:ph type="title"/>
          </p:nvPr>
        </p:nvSpPr>
        <p:spPr>
          <a:xfrm>
            <a:off x="1280247" y="255727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FFFFFF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M</a:t>
            </a:r>
            <a:r>
              <a:rPr lang="en-DE" sz="2400" dirty="0">
                <a:solidFill>
                  <a:srgbClr val="FFFFFF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ain Results &amp; Evaluation</a:t>
            </a:r>
            <a:endParaRPr lang="en-GB" sz="2400" dirty="0">
              <a:solidFill>
                <a:srgbClr val="CACACA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verage"/>
            </a:endParaRPr>
          </a:p>
        </p:txBody>
      </p:sp>
      <p:pic>
        <p:nvPicPr>
          <p:cNvPr id="83" name="Picture 4">
            <a:extLst>
              <a:ext uri="{FF2B5EF4-FFF2-40B4-BE49-F238E27FC236}">
                <a16:creationId xmlns:a16="http://schemas.microsoft.com/office/drawing/2014/main" id="{8F0996DC-47D0-4AEB-ADD5-86EF403D0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091577" y="129883"/>
            <a:ext cx="890192" cy="8901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221258-2C40-49AF-A02D-3145AABC4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015" y="931652"/>
            <a:ext cx="4887640" cy="4054415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DCB926-CFC0-49DF-9D4C-F9C1DA7E3FF3}"/>
              </a:ext>
            </a:extLst>
          </p:cNvPr>
          <p:cNvSpPr txBox="1"/>
          <p:nvPr/>
        </p:nvSpPr>
        <p:spPr>
          <a:xfrm>
            <a:off x="6264451" y="1889813"/>
            <a:ext cx="2422349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"/>
              </a:rPr>
              <a:t>•</a:t>
            </a:r>
            <a:r>
              <a:rPr lang="en-DE" sz="14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"/>
              </a:rPr>
              <a:t> </a:t>
            </a:r>
            <a:r>
              <a:rPr lang="en-DE" b="1" dirty="0">
                <a:solidFill>
                  <a:srgbClr val="92D05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</a:t>
            </a:r>
            <a:r>
              <a:rPr lang="en-US" b="1" dirty="0" err="1">
                <a:solidFill>
                  <a:srgbClr val="92D05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onfusion</a:t>
            </a:r>
            <a:r>
              <a:rPr lang="en-US" b="1" dirty="0">
                <a:solidFill>
                  <a:srgbClr val="92D05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DE" b="1" dirty="0">
                <a:solidFill>
                  <a:srgbClr val="92D05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</a:t>
            </a:r>
            <a:r>
              <a:rPr lang="en-US" b="1" dirty="0" err="1">
                <a:solidFill>
                  <a:srgbClr val="92D05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atri</a:t>
            </a:r>
            <a:r>
              <a:rPr lang="en-DE" b="1" dirty="0">
                <a:solidFill>
                  <a:srgbClr val="92D05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x:</a:t>
            </a:r>
            <a:r>
              <a:rPr lang="en-US" b="1" dirty="0">
                <a:solidFill>
                  <a:srgbClr val="92D05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visual</a:t>
            </a:r>
            <a:r>
              <a:rPr lang="en-DE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izing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DE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Sentiment M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odel's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performance. </a:t>
            </a:r>
            <a:endParaRPr lang="en-DE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4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"/>
              </a:rPr>
              <a:t>•</a:t>
            </a:r>
            <a:r>
              <a:rPr lang="en-DE" sz="14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"/>
              </a:rPr>
              <a:t> 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lang="en-DE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atrix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DE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showing 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which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sentiment classes 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model is confusing.</a:t>
            </a:r>
          </a:p>
        </p:txBody>
      </p:sp>
    </p:spTree>
    <p:extLst>
      <p:ext uri="{BB962C8B-B14F-4D97-AF65-F5344CB8AC3E}">
        <p14:creationId xmlns:p14="http://schemas.microsoft.com/office/powerpoint/2010/main" val="965517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Project </a:t>
            </a:r>
            <a:r>
              <a:rPr lang="en-GB" sz="2800" dirty="0">
                <a:solidFill>
                  <a:srgbClr val="FFFFFF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Management</a:t>
            </a:r>
            <a:r>
              <a:rPr lang="en-DE" dirty="0">
                <a:solidFill>
                  <a:srgbClr val="FFFFFF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 &amp; </a:t>
            </a:r>
            <a:r>
              <a:rPr lang="en-US" dirty="0">
                <a:solidFill>
                  <a:srgbClr val="FFFFFF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Major Obstacle</a:t>
            </a:r>
            <a:r>
              <a:rPr lang="en-DE" dirty="0">
                <a:solidFill>
                  <a:srgbClr val="FFFFFF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s</a:t>
            </a:r>
            <a:endParaRPr lang="en-GB" sz="3200" dirty="0">
              <a:solidFill>
                <a:srgbClr val="CACACA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verage"/>
            </a:endParaRPr>
          </a:p>
        </p:txBody>
      </p:sp>
      <p:sp>
        <p:nvSpPr>
          <p:cNvPr id="232" name="Google Shape;232;p21"/>
          <p:cNvSpPr txBox="1">
            <a:spLocks noGrp="1"/>
          </p:cNvSpPr>
          <p:nvPr>
            <p:ph type="body" idx="1"/>
          </p:nvPr>
        </p:nvSpPr>
        <p:spPr>
          <a:xfrm>
            <a:off x="1595886" y="1179362"/>
            <a:ext cx="7038900" cy="383258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</a:t>
            </a:r>
            <a:r>
              <a:rPr lang="en-DE" sz="1600" b="1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erged</a:t>
            </a:r>
            <a:r>
              <a:rPr lang="en-DE" sz="1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Dataset challenge</a:t>
            </a:r>
            <a:r>
              <a:rPr lang="en-DE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Getting errors often due to possible new columns from the merged dataset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DE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1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Google </a:t>
            </a:r>
            <a:r>
              <a:rPr lang="en-DE" sz="1600" b="1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Colab</a:t>
            </a:r>
            <a:r>
              <a:rPr lang="en-DE" sz="1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Crash</a:t>
            </a:r>
            <a:r>
              <a:rPr lang="en-DE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: During fine-tuning of the Sentiment Model with 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R</a:t>
            </a:r>
            <a:r>
              <a:rPr lang="en-DE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oberta</a:t>
            </a:r>
            <a:r>
              <a:rPr lang="en-DE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-based uncase, the process crashed leading to re-running and wiping of initial results from </a:t>
            </a:r>
            <a:r>
              <a:rPr lang="en-DE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Colab</a:t>
            </a:r>
            <a:endParaRPr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sz="1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Wrong approach</a:t>
            </a:r>
            <a:r>
              <a:rPr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In dealing with the </a:t>
            </a:r>
            <a:r>
              <a:rPr sz="1600" b="1" dirty="0">
                <a:solidFill>
                  <a:srgbClr val="00B0F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imbalanced</a:t>
            </a:r>
            <a:r>
              <a:rPr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primary dataset for building, fine-tuning and evaluating the sentiment Model from the beginning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DE" sz="1600" b="1" dirty="0">
                <a:solidFill>
                  <a:srgbClr val="FFFF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management</a:t>
            </a:r>
            <a:r>
              <a:rPr lang="en-DE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Resolved these regular challenges and got a </a:t>
            </a:r>
            <a:r>
              <a:rPr lang="en-DE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r>
              <a:rPr lang="en-DE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robust fine-tuned Sentiment Model in the end!</a:t>
            </a:r>
            <a:endParaRPr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5A696E7-56A7-44EF-8013-31A86A7F6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091577" y="129883"/>
            <a:ext cx="890192" cy="89019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"/>
          <p:cNvSpPr txBox="1">
            <a:spLocks noGrp="1"/>
          </p:cNvSpPr>
          <p:nvPr>
            <p:ph type="title"/>
          </p:nvPr>
        </p:nvSpPr>
        <p:spPr>
          <a:xfrm>
            <a:off x="1297499" y="393750"/>
            <a:ext cx="5543247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2800" dirty="0">
                <a:solidFill>
                  <a:srgbClr val="FFFFFF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App Demo</a:t>
            </a:r>
            <a:r>
              <a:rPr lang="en-GB" dirty="0">
                <a:solidFill>
                  <a:srgbClr val="FFFFFF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 </a:t>
            </a:r>
            <a:r>
              <a:rPr lang="en-DE" sz="2400" dirty="0">
                <a:solidFill>
                  <a:srgbClr val="FFFFFF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&amp;</a:t>
            </a:r>
            <a:r>
              <a:rPr lang="en-GB" dirty="0">
                <a:solidFill>
                  <a:srgbClr val="FFFFFF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 </a:t>
            </a:r>
            <a:r>
              <a:rPr lang="en-DE" dirty="0">
                <a:solidFill>
                  <a:srgbClr val="FFFFFF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Deployment</a:t>
            </a:r>
            <a:br>
              <a:rPr lang="en-DE" dirty="0">
                <a:solidFill>
                  <a:srgbClr val="FFFFFF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</a:br>
            <a:endParaRPr lang="en-GB" sz="3200" dirty="0">
              <a:solidFill>
                <a:srgbClr val="CACACA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verage"/>
            </a:endParaRPr>
          </a:p>
        </p:txBody>
      </p:sp>
      <p:sp>
        <p:nvSpPr>
          <p:cNvPr id="238" name="Google Shape;238;p22"/>
          <p:cNvSpPr txBox="1">
            <a:spLocks noGrp="1"/>
          </p:cNvSpPr>
          <p:nvPr>
            <p:ph type="body" idx="1"/>
          </p:nvPr>
        </p:nvSpPr>
        <p:spPr>
          <a:xfrm>
            <a:off x="1000104" y="1181819"/>
            <a:ext cx="4634293" cy="38042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DE" sz="1600" b="1" dirty="0">
                <a:solidFill>
                  <a:srgbClr val="FFFFFF"/>
                </a:solidFill>
              </a:rPr>
              <a:t>Summary of the App</a:t>
            </a:r>
          </a:p>
          <a:p>
            <a:pPr marL="285750" indent="-285750" algn="just">
              <a:spcAft>
                <a:spcPts val="1200"/>
              </a:spcAft>
            </a:pPr>
            <a:r>
              <a:rPr lang="en-DE" sz="1600" dirty="0">
                <a:solidFill>
                  <a:srgbClr val="FFFFFF"/>
                </a:solidFill>
              </a:rPr>
              <a:t>The </a:t>
            </a:r>
            <a:r>
              <a:rPr lang="en-US" sz="1600" dirty="0"/>
              <a:t>web app</a:t>
            </a:r>
            <a:r>
              <a:rPr lang="en-DE" sz="1600" dirty="0"/>
              <a:t> is designed to handle users reviews of Amazon products  and output automated sentiments expressed by various users in 3 different components i.e. </a:t>
            </a:r>
            <a:r>
              <a:rPr lang="en-US" sz="1600" dirty="0"/>
              <a:t>classification, clustering, and text summarizer</a:t>
            </a:r>
            <a:r>
              <a:rPr lang="en-DE" sz="1600" dirty="0"/>
              <a:t>.</a:t>
            </a:r>
          </a:p>
          <a:p>
            <a:pPr marL="285750" indent="-285750" algn="just">
              <a:spcAft>
                <a:spcPts val="1200"/>
              </a:spcAft>
            </a:pPr>
            <a:r>
              <a:rPr lang="en-DE" sz="1600" dirty="0">
                <a:solidFill>
                  <a:srgbClr val="FFFFFF"/>
                </a:solidFill>
              </a:rPr>
              <a:t>I call this App ‘</a:t>
            </a:r>
            <a:r>
              <a:rPr lang="en-US" sz="1600" b="1" dirty="0">
                <a:solidFill>
                  <a:schemeClr val="accent2"/>
                </a:solidFill>
              </a:rPr>
              <a:t>Product Review AI Assistant</a:t>
            </a:r>
            <a:r>
              <a:rPr lang="en-DE" sz="1600" dirty="0">
                <a:solidFill>
                  <a:srgbClr val="FFFFFF"/>
                </a:solidFill>
              </a:rPr>
              <a:t>’</a:t>
            </a:r>
          </a:p>
          <a:p>
            <a:pPr marL="285750" indent="-285750" algn="just">
              <a:spcAft>
                <a:spcPts val="1200"/>
              </a:spcAft>
            </a:pPr>
            <a:r>
              <a:rPr lang="en-DE" sz="1600" dirty="0">
                <a:solidFill>
                  <a:srgbClr val="FFFFFF"/>
                </a:solidFill>
              </a:rPr>
              <a:t>App is locally deployed for now</a:t>
            </a:r>
          </a:p>
          <a:p>
            <a:pPr marL="285750" indent="-285750" algn="just">
              <a:spcAft>
                <a:spcPts val="1200"/>
              </a:spcAft>
            </a:pPr>
            <a:r>
              <a:rPr lang="en-DE" sz="1600" dirty="0">
                <a:solidFill>
                  <a:srgbClr val="FFFFFF"/>
                </a:solidFill>
              </a:rPr>
              <a:t>Expecting to launch it on Hugging Face Spaces</a:t>
            </a:r>
          </a:p>
        </p:txBody>
      </p:sp>
      <p:sp>
        <p:nvSpPr>
          <p:cNvPr id="242" name="Google Shape;242;p22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58A8F0C7-7008-4BF7-B8D1-4804D6C21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091577" y="129883"/>
            <a:ext cx="890192" cy="8901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58000C-AA1A-4BA3-AAEF-561664615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806798">
            <a:off x="5916604" y="1833129"/>
            <a:ext cx="2132847" cy="169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583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"/>
          <p:cNvSpPr txBox="1">
            <a:spLocks noGrp="1"/>
          </p:cNvSpPr>
          <p:nvPr>
            <p:ph type="title"/>
          </p:nvPr>
        </p:nvSpPr>
        <p:spPr>
          <a:xfrm>
            <a:off x="1356224" y="152697"/>
            <a:ext cx="5543247" cy="8901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2800" dirty="0">
                <a:solidFill>
                  <a:srgbClr val="FFFFFF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App Demo</a:t>
            </a:r>
            <a:r>
              <a:rPr lang="en-GB" dirty="0">
                <a:solidFill>
                  <a:srgbClr val="FFFFFF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 </a:t>
            </a:r>
            <a:r>
              <a:rPr lang="en-DE" sz="2400" dirty="0">
                <a:solidFill>
                  <a:srgbClr val="FFFFFF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&amp;</a:t>
            </a:r>
            <a:r>
              <a:rPr lang="en-GB" dirty="0">
                <a:solidFill>
                  <a:srgbClr val="FFFFFF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 </a:t>
            </a:r>
            <a:r>
              <a:rPr lang="en-DE" dirty="0">
                <a:solidFill>
                  <a:srgbClr val="FFFFFF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Deployment</a:t>
            </a:r>
            <a:endParaRPr lang="en-GB" sz="3200" dirty="0">
              <a:solidFill>
                <a:srgbClr val="CACACA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verage"/>
            </a:endParaRPr>
          </a:p>
        </p:txBody>
      </p:sp>
      <p:sp>
        <p:nvSpPr>
          <p:cNvPr id="238" name="Google Shape;238;p22"/>
          <p:cNvSpPr txBox="1">
            <a:spLocks noGrp="1"/>
          </p:cNvSpPr>
          <p:nvPr>
            <p:ph type="body" idx="1"/>
          </p:nvPr>
        </p:nvSpPr>
        <p:spPr>
          <a:xfrm>
            <a:off x="186461" y="1606127"/>
            <a:ext cx="2384212" cy="15252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DE" sz="1600" dirty="0">
                <a:solidFill>
                  <a:srgbClr val="FFFFFF"/>
                </a:solidFill>
              </a:rPr>
              <a:t>App Link &amp; Screenshot of the App for Demo purposes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DE" sz="1600" dirty="0">
                <a:solidFill>
                  <a:srgbClr val="FFFFFF"/>
                </a:solidFill>
              </a:rPr>
              <a:t>App </a:t>
            </a:r>
            <a:r>
              <a:rPr lang="en-US" sz="1600" dirty="0">
                <a:solidFill>
                  <a:srgbClr val="FFFFFF"/>
                </a:solidFill>
              </a:rPr>
              <a:t>URL: </a:t>
            </a:r>
            <a:r>
              <a:rPr lang="en-US" sz="1600" dirty="0">
                <a:solidFill>
                  <a:srgbClr val="FFFFFF"/>
                </a:solidFill>
                <a:hlinkClick r:id="rId3"/>
              </a:rPr>
              <a:t>https://44f31625f91f3fabc3.gradio.live</a:t>
            </a:r>
            <a:endParaRPr lang="en-DE"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DE" dirty="0">
              <a:solidFill>
                <a:srgbClr val="FFFFFF"/>
              </a:solidFill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06B57B71-D600-4CCB-B199-891546336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8091577" y="129883"/>
            <a:ext cx="890192" cy="8901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62357A-706A-4E75-B7B9-8992961A7B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0673" y="1020075"/>
            <a:ext cx="6271402" cy="399354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"/>
          <p:cNvSpPr txBox="1">
            <a:spLocks noGrp="1"/>
          </p:cNvSpPr>
          <p:nvPr>
            <p:ph type="title"/>
          </p:nvPr>
        </p:nvSpPr>
        <p:spPr>
          <a:xfrm>
            <a:off x="1297499" y="393750"/>
            <a:ext cx="6846398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Conclusion </a:t>
            </a:r>
            <a:r>
              <a:rPr lang="en-DE" sz="2800" dirty="0">
                <a:solidFill>
                  <a:srgbClr val="FFFFFF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&amp;</a:t>
            </a:r>
            <a:r>
              <a:rPr lang="en-US" sz="2800" dirty="0">
                <a:solidFill>
                  <a:srgbClr val="FFFFFF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 Insights</a:t>
            </a:r>
          </a:p>
        </p:txBody>
      </p:sp>
      <p:sp>
        <p:nvSpPr>
          <p:cNvPr id="238" name="Google Shape;238;p22"/>
          <p:cNvSpPr txBox="1">
            <a:spLocks noGrp="1"/>
          </p:cNvSpPr>
          <p:nvPr>
            <p:ph type="body" idx="1"/>
          </p:nvPr>
        </p:nvSpPr>
        <p:spPr>
          <a:xfrm>
            <a:off x="1000103" y="1089089"/>
            <a:ext cx="4634294" cy="38710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 algn="just">
              <a:spcAft>
                <a:spcPts val="1200"/>
              </a:spcAft>
            </a:pPr>
            <a:r>
              <a:rPr lang="en-DE" sz="1600" dirty="0">
                <a:solidFill>
                  <a:srgbClr val="FFFFFF"/>
                </a:solidFill>
              </a:rPr>
              <a:t>The business case on automated customers reviews was a great Project to work</a:t>
            </a:r>
          </a:p>
          <a:p>
            <a:pPr marL="285750" indent="-285750" algn="just">
              <a:spcAft>
                <a:spcPts val="1200"/>
              </a:spcAft>
            </a:pPr>
            <a:r>
              <a:rPr lang="en-DE" sz="1600" dirty="0">
                <a:solidFill>
                  <a:srgbClr val="FFFFFF"/>
                </a:solidFill>
              </a:rPr>
              <a:t>Gaining skills in building and fine-tuning sentiment Model to automatically check reviews from customers</a:t>
            </a:r>
          </a:p>
          <a:p>
            <a:pPr marL="285750" indent="-285750" algn="just">
              <a:spcAft>
                <a:spcPts val="1200"/>
              </a:spcAft>
            </a:pPr>
            <a:r>
              <a:rPr lang="en-DE" sz="1600" dirty="0">
                <a:solidFill>
                  <a:srgbClr val="FFFFFF"/>
                </a:solidFill>
              </a:rPr>
              <a:t>Practical App building and deployment</a:t>
            </a:r>
          </a:p>
          <a:p>
            <a:pPr marL="285750" indent="-285750" algn="just">
              <a:spcAft>
                <a:spcPts val="1200"/>
              </a:spcAft>
            </a:pPr>
            <a:r>
              <a:rPr lang="en-DE" sz="1600" dirty="0">
                <a:solidFill>
                  <a:srgbClr val="FFFFFF"/>
                </a:solidFill>
              </a:rPr>
              <a:t>More room for improvement, i.e. coding skills</a:t>
            </a:r>
            <a:endParaRPr sz="1600" dirty="0"/>
          </a:p>
        </p:txBody>
      </p:sp>
      <p:pic>
        <p:nvPicPr>
          <p:cNvPr id="240" name="Google Shape;240;p22" descr="offset_comp_457517_edited2.jpg"/>
          <p:cNvPicPr preferRelativeResize="0"/>
          <p:nvPr/>
        </p:nvPicPr>
        <p:blipFill rotWithShape="1">
          <a:blip r:embed="rId3">
            <a:alphaModFix/>
          </a:blip>
          <a:srcRect l="28499" t="35784" r="21977" b="-10133"/>
          <a:stretch/>
        </p:blipFill>
        <p:spPr>
          <a:xfrm rot="-5400000">
            <a:off x="5710297" y="1317000"/>
            <a:ext cx="2504700" cy="25095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sp>
        <p:nvSpPr>
          <p:cNvPr id="242" name="Google Shape;242;p22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C69D39A3-0236-4CD8-B8B7-96A67C7D5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8091577" y="129883"/>
            <a:ext cx="890192" cy="8901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601D5C-B26A-4599-8149-2E3D62F36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656323">
            <a:off x="5395224" y="2269796"/>
            <a:ext cx="1902416" cy="145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44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37"/>
          <p:cNvSpPr txBox="1">
            <a:spLocks noGrp="1"/>
          </p:cNvSpPr>
          <p:nvPr>
            <p:ph type="title"/>
          </p:nvPr>
        </p:nvSpPr>
        <p:spPr>
          <a:xfrm>
            <a:off x="1919778" y="1522829"/>
            <a:ext cx="2729857" cy="25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  <a:b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b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DE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Dankeschön</a:t>
            </a:r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!</a:t>
            </a:r>
            <a:b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b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Merci!</a:t>
            </a:r>
            <a:b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...</a:t>
            </a:r>
            <a:endParaRPr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669" name="Google Shape;669;p37"/>
          <p:cNvGrpSpPr/>
          <p:nvPr/>
        </p:nvGrpSpPr>
        <p:grpSpPr>
          <a:xfrm>
            <a:off x="5188250" y="1713893"/>
            <a:ext cx="3159984" cy="2796290"/>
            <a:chOff x="3553042" y="1657806"/>
            <a:chExt cx="3461100" cy="2671532"/>
          </a:xfrm>
        </p:grpSpPr>
        <p:sp>
          <p:nvSpPr>
            <p:cNvPr id="670" name="Google Shape;670;p3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7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78" name="Google Shape;678;p37" descr="offset_comp_342327_edited.jpg"/>
          <p:cNvPicPr preferRelativeResize="0"/>
          <p:nvPr/>
        </p:nvPicPr>
        <p:blipFill rotWithShape="1">
          <a:blip r:embed="rId3">
            <a:alphaModFix/>
          </a:blip>
          <a:srcRect l="45356" t="50734" r="19582" b="26215"/>
          <a:stretch/>
        </p:blipFill>
        <p:spPr>
          <a:xfrm>
            <a:off x="5188250" y="1745633"/>
            <a:ext cx="3159983" cy="2067241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37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7"/>
          <p:cNvSpPr/>
          <p:nvPr/>
        </p:nvSpPr>
        <p:spPr>
          <a:xfrm flipH="1">
            <a:off x="6762011" y="3131572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7"/>
          <p:cNvSpPr/>
          <p:nvPr/>
        </p:nvSpPr>
        <p:spPr>
          <a:xfrm flipH="1">
            <a:off x="6405284" y="3660291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" name="Picture 4">
            <a:extLst>
              <a:ext uri="{FF2B5EF4-FFF2-40B4-BE49-F238E27FC236}">
                <a16:creationId xmlns:a16="http://schemas.microsoft.com/office/drawing/2014/main" id="{A0913C8F-07F4-4243-BD97-AD6719E90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8091577" y="129883"/>
            <a:ext cx="890192" cy="8901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C5DBA9-80D9-4734-B7BA-726A82557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713846" y="1935391"/>
            <a:ext cx="2093860" cy="16861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8"/>
          <p:cNvSpPr txBox="1">
            <a:spLocks noGrp="1"/>
          </p:cNvSpPr>
          <p:nvPr>
            <p:ph type="title"/>
          </p:nvPr>
        </p:nvSpPr>
        <p:spPr>
          <a:xfrm>
            <a:off x="1297500" y="761691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TOC</a:t>
            </a:r>
            <a:endParaRPr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1" name="Google Shape;201;p18"/>
          <p:cNvSpPr txBox="1"/>
          <p:nvPr/>
        </p:nvSpPr>
        <p:spPr>
          <a:xfrm>
            <a:off x="1294301" y="1640389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FFFFF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Project Overview</a:t>
            </a:r>
            <a:endParaRPr lang="en-GB" sz="1800" dirty="0">
              <a:solidFill>
                <a:srgbClr val="CACACA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verage"/>
            </a:endParaRPr>
          </a:p>
        </p:txBody>
      </p:sp>
      <p:sp>
        <p:nvSpPr>
          <p:cNvPr id="202" name="Google Shape;202;p18"/>
          <p:cNvSpPr txBox="1"/>
          <p:nvPr/>
        </p:nvSpPr>
        <p:spPr>
          <a:xfrm>
            <a:off x="1294300" y="1965890"/>
            <a:ext cx="3864295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FFFFF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Data </a:t>
            </a:r>
            <a:r>
              <a:rPr lang="en-DE" sz="1800" dirty="0">
                <a:solidFill>
                  <a:srgbClr val="FFFFFF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Pre-processing/</a:t>
            </a:r>
            <a:r>
              <a:rPr lang="en-GB" sz="1800" dirty="0">
                <a:solidFill>
                  <a:srgbClr val="FFFFFF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Cleaning</a:t>
            </a:r>
            <a:endParaRPr lang="en-GB" sz="1800" dirty="0">
              <a:solidFill>
                <a:srgbClr val="CACACA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Montserrat"/>
            </a:endParaRPr>
          </a:p>
        </p:txBody>
      </p:sp>
      <p:sp>
        <p:nvSpPr>
          <p:cNvPr id="203" name="Google Shape;203;p18"/>
          <p:cNvSpPr txBox="1"/>
          <p:nvPr/>
        </p:nvSpPr>
        <p:spPr>
          <a:xfrm>
            <a:off x="1294300" y="2291390"/>
            <a:ext cx="4450892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FFFFF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Exploratory Data Analysis</a:t>
            </a:r>
            <a:r>
              <a:rPr lang="en-DE" sz="1800" dirty="0">
                <a:solidFill>
                  <a:srgbClr val="FFFFFF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 (EDA)</a:t>
            </a:r>
            <a:endParaRPr lang="en-GB" sz="1800" dirty="0">
              <a:solidFill>
                <a:srgbClr val="CACACA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Montserrat"/>
            </a:endParaRPr>
          </a:p>
        </p:txBody>
      </p:sp>
      <p:sp>
        <p:nvSpPr>
          <p:cNvPr id="204" name="Google Shape;204;p18"/>
          <p:cNvSpPr txBox="1"/>
          <p:nvPr/>
        </p:nvSpPr>
        <p:spPr>
          <a:xfrm>
            <a:off x="1294300" y="2616891"/>
            <a:ext cx="4192099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FFFFF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M</a:t>
            </a:r>
            <a:r>
              <a:rPr lang="en-DE" sz="1800" dirty="0">
                <a:solidFill>
                  <a:srgbClr val="FFFFFF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ain Results &amp; Evaluation</a:t>
            </a:r>
            <a:endParaRPr lang="en-GB" sz="1800" dirty="0">
              <a:solidFill>
                <a:srgbClr val="CACACA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verage"/>
            </a:endParaRPr>
          </a:p>
        </p:txBody>
      </p:sp>
      <p:sp>
        <p:nvSpPr>
          <p:cNvPr id="205" name="Google Shape;205;p18"/>
          <p:cNvSpPr txBox="1"/>
          <p:nvPr/>
        </p:nvSpPr>
        <p:spPr>
          <a:xfrm>
            <a:off x="1294301" y="3764053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FFFFF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Conclusion </a:t>
            </a:r>
            <a:r>
              <a:rPr lang="en-DE" sz="1800" dirty="0">
                <a:solidFill>
                  <a:srgbClr val="FFFFFF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&amp;</a:t>
            </a:r>
            <a:r>
              <a:rPr lang="en-GB" sz="1800" dirty="0">
                <a:solidFill>
                  <a:srgbClr val="FFFFFF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 Insights</a:t>
            </a:r>
            <a:endParaRPr lang="en-GB" sz="1800" dirty="0">
              <a:solidFill>
                <a:srgbClr val="CACACA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verage"/>
            </a:endParaRPr>
          </a:p>
        </p:txBody>
      </p:sp>
      <p:sp>
        <p:nvSpPr>
          <p:cNvPr id="12" name="Google Shape;204;p18">
            <a:extLst>
              <a:ext uri="{FF2B5EF4-FFF2-40B4-BE49-F238E27FC236}">
                <a16:creationId xmlns:a16="http://schemas.microsoft.com/office/drawing/2014/main" id="{E6DEEC33-6CAA-4D06-9746-57897278C651}"/>
              </a:ext>
            </a:extLst>
          </p:cNvPr>
          <p:cNvSpPr txBox="1"/>
          <p:nvPr/>
        </p:nvSpPr>
        <p:spPr>
          <a:xfrm>
            <a:off x="1294299" y="2950302"/>
            <a:ext cx="467518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FFFFF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Project Management</a:t>
            </a:r>
            <a:r>
              <a:rPr lang="en-DE" sz="1800" dirty="0">
                <a:solidFill>
                  <a:srgbClr val="FFFFFF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 &amp; </a:t>
            </a:r>
            <a:r>
              <a:rPr lang="en-US" sz="1800" dirty="0">
                <a:solidFill>
                  <a:srgbClr val="FFFFFF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Major Obstacle</a:t>
            </a:r>
            <a:endParaRPr lang="en-GB" sz="1800" dirty="0">
              <a:solidFill>
                <a:srgbClr val="CACACA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verage"/>
            </a:endParaRPr>
          </a:p>
        </p:txBody>
      </p:sp>
      <p:sp>
        <p:nvSpPr>
          <p:cNvPr id="13" name="Google Shape;205;p18">
            <a:extLst>
              <a:ext uri="{FF2B5EF4-FFF2-40B4-BE49-F238E27FC236}">
                <a16:creationId xmlns:a16="http://schemas.microsoft.com/office/drawing/2014/main" id="{F411E7F6-1DE4-4FE1-A15A-66AA2F85485D}"/>
              </a:ext>
            </a:extLst>
          </p:cNvPr>
          <p:cNvSpPr txBox="1"/>
          <p:nvPr/>
        </p:nvSpPr>
        <p:spPr>
          <a:xfrm>
            <a:off x="1294301" y="33571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1800" dirty="0">
                <a:solidFill>
                  <a:srgbClr val="FFFFFF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App Demo</a:t>
            </a:r>
            <a:r>
              <a:rPr lang="en-GB" sz="1800" dirty="0">
                <a:solidFill>
                  <a:srgbClr val="FFFFFF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 </a:t>
            </a:r>
            <a:r>
              <a:rPr lang="en-DE" sz="1800" dirty="0">
                <a:solidFill>
                  <a:srgbClr val="FFFFFF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&amp;</a:t>
            </a:r>
            <a:r>
              <a:rPr lang="en-GB" sz="1800" dirty="0">
                <a:solidFill>
                  <a:srgbClr val="FFFFFF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 </a:t>
            </a:r>
            <a:r>
              <a:rPr lang="en-DE" sz="1800" dirty="0">
                <a:solidFill>
                  <a:srgbClr val="FFFFFF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Deployment</a:t>
            </a:r>
            <a:endParaRPr lang="en-GB" sz="1800" dirty="0">
              <a:solidFill>
                <a:srgbClr val="CACACA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verage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2DA91658-0ED1-4EED-AB1B-6DCF5458D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091577" y="129883"/>
            <a:ext cx="890192" cy="89019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Project</a:t>
            </a:r>
            <a:r>
              <a:rPr lang="en-GB" dirty="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 Overview</a:t>
            </a:r>
            <a:endParaRPr lang="en-GB" sz="3200" dirty="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15" name="Google Shape;215;p19"/>
          <p:cNvSpPr txBox="1">
            <a:spLocks noGrp="1"/>
          </p:cNvSpPr>
          <p:nvPr>
            <p:ph type="body" idx="1"/>
          </p:nvPr>
        </p:nvSpPr>
        <p:spPr>
          <a:xfrm>
            <a:off x="1052441" y="1210463"/>
            <a:ext cx="7283959" cy="36893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indent="0" algn="just">
              <a:buNone/>
            </a:pPr>
            <a:r>
              <a:rPr lang="en-US" sz="2100" b="1" dirty="0">
                <a:solidFill>
                  <a:schemeClr val="accent4">
                    <a:lumMod val="75000"/>
                  </a:schemeClr>
                </a:solidFill>
              </a:rPr>
              <a:t>Business case</a:t>
            </a:r>
            <a:r>
              <a:rPr lang="en-US" sz="2100" dirty="0"/>
              <a:t>: This project is about automating the review process for various Amazon products using NLP models to extract insights and provide users with valuable product recommendations.</a:t>
            </a:r>
          </a:p>
          <a:p>
            <a:pPr marL="0" indent="0" algn="just">
              <a:buNone/>
            </a:pPr>
            <a:endParaRPr lang="en-US" sz="2100" dirty="0"/>
          </a:p>
          <a:p>
            <a:pPr marL="0" lvl="0" indent="0" algn="just">
              <a:buNone/>
            </a:pPr>
            <a:endParaRPr lang="en-US" sz="2100" b="1" dirty="0"/>
          </a:p>
          <a:p>
            <a:pPr marL="0" lvl="0" indent="0" algn="just">
              <a:buNone/>
            </a:pPr>
            <a:r>
              <a:rPr lang="en-US" sz="2100" b="1" dirty="0">
                <a:solidFill>
                  <a:schemeClr val="accent2"/>
                </a:solidFill>
              </a:rPr>
              <a:t>Problem statement</a:t>
            </a:r>
            <a:r>
              <a:rPr lang="en-US" sz="2100" b="1" dirty="0"/>
              <a:t>: </a:t>
            </a:r>
            <a:r>
              <a:rPr lang="en-US" sz="2100" dirty="0"/>
              <a:t>Thousands of reviews of Amazon products by users across the global cannot be manually checked, as it is laborious and ineffective to do so</a:t>
            </a:r>
          </a:p>
          <a:p>
            <a:pPr marL="0" lvl="0" indent="0" algn="just">
              <a:buNone/>
            </a:pPr>
            <a:endParaRPr lang="en-US" sz="2100" dirty="0"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rgbClr val="92D050"/>
                </a:solidFill>
              </a:rPr>
              <a:t>Project goal</a:t>
            </a:r>
            <a:r>
              <a:rPr lang="en-US" sz="2100" dirty="0"/>
              <a:t>: To develop a product review system powered by NLP models that aggregate customer feedback from different sources</a:t>
            </a: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 lang="en-US" sz="2100" b="1" dirty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Key tasks</a:t>
            </a:r>
            <a:r>
              <a:rPr lang="en-US" sz="2100" dirty="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100" dirty="0"/>
              <a:t>The main tasks of this project are 1) </a:t>
            </a:r>
            <a:r>
              <a:rPr lang="en-US" sz="2100" b="1" dirty="0"/>
              <a:t>classifying </a:t>
            </a:r>
            <a:r>
              <a:rPr lang="en-US" sz="2100" dirty="0"/>
              <a:t>reviews, 2) </a:t>
            </a:r>
            <a:r>
              <a:rPr lang="en-US" sz="2100" b="1" dirty="0"/>
              <a:t>clustering</a:t>
            </a:r>
            <a:r>
              <a:rPr lang="en-US" sz="2100" dirty="0"/>
              <a:t> product categories, and 3) </a:t>
            </a:r>
            <a:r>
              <a:rPr lang="en-US" sz="2100" b="1" dirty="0"/>
              <a:t>summarizing</a:t>
            </a:r>
            <a:r>
              <a:rPr lang="en-US" sz="2100" dirty="0"/>
              <a:t> reviews into recommendation articles using NLP models</a:t>
            </a:r>
            <a:endParaRPr lang="en-US" sz="2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3E9DEF1-05A7-4C01-BE2E-0A929B67B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091577" y="129883"/>
            <a:ext cx="890192" cy="8901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</a:t>
            </a:r>
            <a:r>
              <a:rPr lang="en-D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imeline</a:t>
            </a:r>
            <a:endParaRPr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30" name="Google Shape;630;p36"/>
          <p:cNvSpPr txBox="1"/>
          <p:nvPr/>
        </p:nvSpPr>
        <p:spPr>
          <a:xfrm>
            <a:off x="2165868" y="1176315"/>
            <a:ext cx="11364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1200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"/>
              </a:rPr>
              <a:t>Day1 - Tue</a:t>
            </a:r>
            <a:endParaRPr sz="1200" b="1" dirty="0">
              <a:solidFill>
                <a:srgbClr val="FFFFF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200" b="1" dirty="0">
              <a:solidFill>
                <a:srgbClr val="FFFFF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Roboto"/>
            </a:endParaRPr>
          </a:p>
        </p:txBody>
      </p:sp>
      <p:sp>
        <p:nvSpPr>
          <p:cNvPr id="631" name="Google Shape;631;p36"/>
          <p:cNvSpPr txBox="1"/>
          <p:nvPr/>
        </p:nvSpPr>
        <p:spPr>
          <a:xfrm>
            <a:off x="1992709" y="2255777"/>
            <a:ext cx="1308071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12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"/>
              </a:rPr>
              <a:t>Planning Phase</a:t>
            </a:r>
            <a:endParaRPr sz="1200" b="1" dirty="0">
              <a:solidFill>
                <a:schemeClr val="accent1">
                  <a:lumMod val="40000"/>
                  <a:lumOff val="6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Roboto"/>
            </a:endParaRPr>
          </a:p>
        </p:txBody>
      </p:sp>
      <p:sp>
        <p:nvSpPr>
          <p:cNvPr id="632" name="Google Shape;632;p36"/>
          <p:cNvSpPr txBox="1"/>
          <p:nvPr/>
        </p:nvSpPr>
        <p:spPr>
          <a:xfrm>
            <a:off x="2049373" y="2644460"/>
            <a:ext cx="1136400" cy="20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1600"/>
              </a:spcAft>
            </a:pPr>
            <a:r>
              <a:rPr lang="en-US" sz="11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"/>
              </a:rPr>
              <a:t>•Decisions on </a:t>
            </a:r>
            <a:r>
              <a:rPr lang="en-DE" sz="11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"/>
              </a:rPr>
              <a:t>dataset</a:t>
            </a:r>
          </a:p>
          <a:p>
            <a:pPr lvl="0" algn="l" rtl="0">
              <a:spcBef>
                <a:spcPts val="0"/>
              </a:spcBef>
              <a:spcAft>
                <a:spcPts val="1600"/>
              </a:spcAft>
            </a:pPr>
            <a:r>
              <a:rPr lang="en-US" sz="11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"/>
              </a:rPr>
              <a:t>•</a:t>
            </a:r>
            <a:r>
              <a:rPr lang="en-DE" sz="11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"/>
              </a:rPr>
              <a:t> </a:t>
            </a:r>
            <a:r>
              <a:rPr lang="en-US" sz="11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"/>
              </a:rPr>
              <a:t>Adopt system-thinking approach </a:t>
            </a:r>
            <a:endParaRPr lang="en-DE" sz="1100" dirty="0">
              <a:solidFill>
                <a:srgbClr val="FFFFF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Roboto"/>
            </a:endParaRPr>
          </a:p>
          <a:p>
            <a:pPr lvl="0" algn="l" rtl="0">
              <a:spcBef>
                <a:spcPts val="0"/>
              </a:spcBef>
              <a:spcAft>
                <a:spcPts val="1600"/>
              </a:spcAft>
            </a:pPr>
            <a:r>
              <a:rPr lang="en-US" sz="11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"/>
              </a:rPr>
              <a:t>•</a:t>
            </a:r>
            <a:r>
              <a:rPr lang="en-DE" sz="11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"/>
              </a:rPr>
              <a:t> C</a:t>
            </a:r>
            <a:r>
              <a:rPr lang="en-GB" sz="1100" dirty="0" err="1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"/>
              </a:rPr>
              <a:t>larifying</a:t>
            </a:r>
            <a:r>
              <a:rPr lang="en-GB" sz="11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"/>
              </a:rPr>
              <a:t> questions </a:t>
            </a:r>
          </a:p>
        </p:txBody>
      </p:sp>
      <p:sp>
        <p:nvSpPr>
          <p:cNvPr id="633" name="Google Shape;633;p36"/>
          <p:cNvSpPr txBox="1"/>
          <p:nvPr/>
        </p:nvSpPr>
        <p:spPr>
          <a:xfrm>
            <a:off x="3293616" y="1184941"/>
            <a:ext cx="11364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1200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"/>
              </a:rPr>
              <a:t>Day2 - Wed</a:t>
            </a:r>
            <a:endParaRPr sz="1200" b="1" dirty="0">
              <a:solidFill>
                <a:srgbClr val="FFFFF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200" b="1" dirty="0">
              <a:solidFill>
                <a:srgbClr val="FFFFF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Roboto"/>
            </a:endParaRPr>
          </a:p>
        </p:txBody>
      </p:sp>
      <p:sp>
        <p:nvSpPr>
          <p:cNvPr id="634" name="Google Shape;634;p36"/>
          <p:cNvSpPr txBox="1"/>
          <p:nvPr/>
        </p:nvSpPr>
        <p:spPr>
          <a:xfrm>
            <a:off x="3129217" y="2255777"/>
            <a:ext cx="1308071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1200" b="1" dirty="0">
                <a:solidFill>
                  <a:schemeClr val="accent4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"/>
              </a:rPr>
              <a:t>Implementation</a:t>
            </a:r>
            <a:endParaRPr sz="1200" b="1" dirty="0">
              <a:solidFill>
                <a:schemeClr val="accent4">
                  <a:lumMod val="7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Roboto"/>
            </a:endParaRPr>
          </a:p>
        </p:txBody>
      </p:sp>
      <p:sp>
        <p:nvSpPr>
          <p:cNvPr id="635" name="Google Shape;635;p36"/>
          <p:cNvSpPr txBox="1"/>
          <p:nvPr/>
        </p:nvSpPr>
        <p:spPr>
          <a:xfrm>
            <a:off x="3232685" y="2644460"/>
            <a:ext cx="1136400" cy="2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"/>
              </a:rPr>
              <a:t>•</a:t>
            </a:r>
            <a:r>
              <a:rPr lang="en-DE" sz="11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"/>
              </a:rPr>
              <a:t> </a:t>
            </a:r>
            <a:r>
              <a:rPr lang="en-US" sz="11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"/>
              </a:rPr>
              <a:t>Set up my Notebook for coding</a:t>
            </a:r>
            <a:endParaRPr lang="en-DE" sz="1100" dirty="0">
              <a:solidFill>
                <a:srgbClr val="FFFFF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"/>
              </a:rPr>
              <a:t>•</a:t>
            </a:r>
            <a:r>
              <a:rPr lang="en-DE" sz="11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"/>
              </a:rPr>
              <a:t>Data </a:t>
            </a:r>
            <a:r>
              <a:rPr lang="en-US" sz="11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"/>
              </a:rPr>
              <a:t>Pre-processing </a:t>
            </a:r>
            <a:endParaRPr lang="en-DE" sz="1100" dirty="0">
              <a:solidFill>
                <a:srgbClr val="FFFFF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"/>
              </a:rPr>
              <a:t>• </a:t>
            </a:r>
            <a:r>
              <a:rPr lang="en-DE" sz="11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"/>
              </a:rPr>
              <a:t>Model fine tuning</a:t>
            </a:r>
            <a:endParaRPr lang="en-GB" sz="1100" dirty="0">
              <a:solidFill>
                <a:srgbClr val="FFFFF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Roboto"/>
            </a:endParaRPr>
          </a:p>
        </p:txBody>
      </p:sp>
      <p:sp>
        <p:nvSpPr>
          <p:cNvPr id="636" name="Google Shape;636;p36"/>
          <p:cNvSpPr txBox="1"/>
          <p:nvPr/>
        </p:nvSpPr>
        <p:spPr>
          <a:xfrm>
            <a:off x="4385180" y="1184941"/>
            <a:ext cx="11364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1200" b="1" dirty="0">
                <a:solidFill>
                  <a:schemeClr val="l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"/>
              </a:rPr>
              <a:t>Day3 -Thu</a:t>
            </a:r>
            <a:endParaRPr sz="1200" b="1" dirty="0">
              <a:solidFill>
                <a:schemeClr val="l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200" b="1" dirty="0">
              <a:solidFill>
                <a:schemeClr val="l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Roboto"/>
            </a:endParaRPr>
          </a:p>
        </p:txBody>
      </p:sp>
      <p:sp>
        <p:nvSpPr>
          <p:cNvPr id="637" name="Google Shape;637;p36"/>
          <p:cNvSpPr txBox="1"/>
          <p:nvPr/>
        </p:nvSpPr>
        <p:spPr>
          <a:xfrm>
            <a:off x="4262972" y="2255777"/>
            <a:ext cx="1308071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1200" b="1" dirty="0">
                <a:solidFill>
                  <a:schemeClr val="accent4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"/>
              </a:rPr>
              <a:t>Implementation</a:t>
            </a:r>
            <a:endParaRPr sz="1200" b="1" dirty="0">
              <a:solidFill>
                <a:schemeClr val="accent4">
                  <a:lumMod val="7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Roboto"/>
            </a:endParaRPr>
          </a:p>
        </p:txBody>
      </p:sp>
      <p:sp>
        <p:nvSpPr>
          <p:cNvPr id="638" name="Google Shape;638;p36"/>
          <p:cNvSpPr txBox="1"/>
          <p:nvPr/>
        </p:nvSpPr>
        <p:spPr>
          <a:xfrm>
            <a:off x="4379136" y="2659277"/>
            <a:ext cx="1136400" cy="2222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"/>
              </a:rPr>
              <a:t>• </a:t>
            </a:r>
            <a:r>
              <a:rPr lang="en-DE" sz="11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"/>
              </a:rPr>
              <a:t>Model fine tuning</a:t>
            </a:r>
          </a:p>
          <a:p>
            <a:pPr>
              <a:spcAft>
                <a:spcPts val="1600"/>
              </a:spcAft>
            </a:pPr>
            <a:r>
              <a:rPr lang="en-US" sz="11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"/>
              </a:rPr>
              <a:t>• </a:t>
            </a:r>
            <a:r>
              <a:rPr lang="en-DE" sz="11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"/>
              </a:rPr>
              <a:t>Analysis &amp; results</a:t>
            </a:r>
          </a:p>
          <a:p>
            <a:pPr>
              <a:spcAft>
                <a:spcPts val="1600"/>
              </a:spcAft>
            </a:pPr>
            <a:r>
              <a:rPr lang="en-US" sz="11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"/>
              </a:rPr>
              <a:t>•</a:t>
            </a:r>
            <a:r>
              <a:rPr lang="en-DE" sz="11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"/>
              </a:rPr>
              <a:t> </a:t>
            </a:r>
            <a:r>
              <a:rPr lang="en-US" sz="11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"/>
              </a:rPr>
              <a:t>Prepare requisite Files for upload</a:t>
            </a:r>
            <a:endParaRPr lang="en-GB" sz="1100" dirty="0">
              <a:solidFill>
                <a:srgbClr val="FFFFF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GB" sz="1100" dirty="0">
              <a:solidFill>
                <a:srgbClr val="FFFFF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Roboto"/>
            </a:endParaRPr>
          </a:p>
        </p:txBody>
      </p:sp>
      <p:sp>
        <p:nvSpPr>
          <p:cNvPr id="639" name="Google Shape;639;p36"/>
          <p:cNvSpPr txBox="1"/>
          <p:nvPr/>
        </p:nvSpPr>
        <p:spPr>
          <a:xfrm>
            <a:off x="5535997" y="1146224"/>
            <a:ext cx="1318627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1200" b="1" dirty="0">
                <a:solidFill>
                  <a:schemeClr val="l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"/>
              </a:rPr>
              <a:t>Day4 -Fri</a:t>
            </a:r>
            <a:endParaRPr sz="1200" b="1" dirty="0">
              <a:solidFill>
                <a:schemeClr val="l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200" b="1" dirty="0">
              <a:solidFill>
                <a:schemeClr val="l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Roboto"/>
            </a:endParaRPr>
          </a:p>
        </p:txBody>
      </p:sp>
      <p:sp>
        <p:nvSpPr>
          <p:cNvPr id="640" name="Google Shape;640;p36"/>
          <p:cNvSpPr txBox="1"/>
          <p:nvPr/>
        </p:nvSpPr>
        <p:spPr>
          <a:xfrm>
            <a:off x="5457384" y="2255777"/>
            <a:ext cx="1637243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1200" b="1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"/>
              </a:rPr>
              <a:t>Final delivery day</a:t>
            </a:r>
            <a:endParaRPr sz="1200" b="1" dirty="0">
              <a:solidFill>
                <a:srgbClr val="FF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Roboto"/>
            </a:endParaRPr>
          </a:p>
        </p:txBody>
      </p:sp>
      <p:sp>
        <p:nvSpPr>
          <p:cNvPr id="641" name="Google Shape;641;p36"/>
          <p:cNvSpPr txBox="1"/>
          <p:nvPr/>
        </p:nvSpPr>
        <p:spPr>
          <a:xfrm>
            <a:off x="5512999" y="2646801"/>
            <a:ext cx="1136400" cy="22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1600"/>
              </a:spcAft>
            </a:pPr>
            <a:r>
              <a:rPr lang="en-US" sz="11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"/>
              </a:rPr>
              <a:t>• </a:t>
            </a:r>
            <a:r>
              <a:rPr lang="en-US" sz="1100" dirty="0" err="1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"/>
              </a:rPr>
              <a:t>Finali</a:t>
            </a:r>
            <a:r>
              <a:rPr lang="en-DE" sz="11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"/>
              </a:rPr>
              <a:t>s</a:t>
            </a:r>
            <a:r>
              <a:rPr lang="en-US" sz="11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"/>
              </a:rPr>
              <a:t>e coding</a:t>
            </a:r>
            <a:endParaRPr lang="en-US" sz="1100" dirty="0">
              <a:solidFill>
                <a:schemeClr val="l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"/>
              </a:rPr>
              <a:t>• </a:t>
            </a:r>
            <a:r>
              <a:rPr lang="en-DE" sz="11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"/>
              </a:rPr>
              <a:t>Finalise PPT presentation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"/>
              </a:rPr>
              <a:t>• </a:t>
            </a:r>
            <a:r>
              <a:rPr lang="en-DE" sz="11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"/>
              </a:rPr>
              <a:t>Final submission via </a:t>
            </a:r>
            <a:r>
              <a:rPr lang="en-DE" sz="1100" dirty="0" err="1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"/>
              </a:rPr>
              <a:t>Github</a:t>
            </a:r>
            <a:endParaRPr lang="en-DE" sz="1100" dirty="0">
              <a:solidFill>
                <a:srgbClr val="FFFFF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Roboto"/>
            </a:endParaRPr>
          </a:p>
        </p:txBody>
      </p:sp>
      <p:cxnSp>
        <p:nvCxnSpPr>
          <p:cNvPr id="648" name="Google Shape;648;p36"/>
          <p:cNvCxnSpPr/>
          <p:nvPr/>
        </p:nvCxnSpPr>
        <p:spPr>
          <a:xfrm>
            <a:off x="2717268" y="1438360"/>
            <a:ext cx="639000" cy="660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9" name="Google Shape;649;p36"/>
          <p:cNvSpPr/>
          <p:nvPr/>
        </p:nvSpPr>
        <p:spPr>
          <a:xfrm flipH="1">
            <a:off x="2183689" y="1977360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50" name="Google Shape;650;p36"/>
          <p:cNvSpPr/>
          <p:nvPr/>
        </p:nvSpPr>
        <p:spPr>
          <a:xfrm>
            <a:off x="2183316" y="2118940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651" name="Google Shape;651;p36"/>
          <p:cNvCxnSpPr/>
          <p:nvPr/>
        </p:nvCxnSpPr>
        <p:spPr>
          <a:xfrm>
            <a:off x="3811474" y="1438360"/>
            <a:ext cx="639000" cy="660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2" name="Google Shape;652;p36"/>
          <p:cNvSpPr/>
          <p:nvPr/>
        </p:nvSpPr>
        <p:spPr>
          <a:xfrm flipH="1">
            <a:off x="3277895" y="1977360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653" name="Google Shape;653;p36"/>
          <p:cNvSpPr/>
          <p:nvPr/>
        </p:nvSpPr>
        <p:spPr>
          <a:xfrm>
            <a:off x="3277522" y="2118940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654" name="Google Shape;654;p36"/>
          <p:cNvCxnSpPr/>
          <p:nvPr/>
        </p:nvCxnSpPr>
        <p:spPr>
          <a:xfrm>
            <a:off x="4903038" y="1438360"/>
            <a:ext cx="639000" cy="660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6"/>
          <p:cNvSpPr/>
          <p:nvPr/>
        </p:nvSpPr>
        <p:spPr>
          <a:xfrm flipH="1">
            <a:off x="4369458" y="1977360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656" name="Google Shape;656;p36"/>
          <p:cNvSpPr/>
          <p:nvPr/>
        </p:nvSpPr>
        <p:spPr>
          <a:xfrm>
            <a:off x="4369085" y="2118940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657" name="Google Shape;657;p36"/>
          <p:cNvCxnSpPr/>
          <p:nvPr/>
        </p:nvCxnSpPr>
        <p:spPr>
          <a:xfrm>
            <a:off x="5991336" y="1438360"/>
            <a:ext cx="639000" cy="660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8" name="Google Shape;658;p36"/>
          <p:cNvSpPr/>
          <p:nvPr/>
        </p:nvSpPr>
        <p:spPr>
          <a:xfrm flipH="1">
            <a:off x="5457756" y="1977360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659" name="Google Shape;659;p36"/>
          <p:cNvSpPr/>
          <p:nvPr/>
        </p:nvSpPr>
        <p:spPr>
          <a:xfrm>
            <a:off x="5457384" y="2118940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547D6367-6220-435D-996C-307173E67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091577" y="129883"/>
            <a:ext cx="890192" cy="89019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Data </a:t>
            </a:r>
            <a:r>
              <a:rPr lang="en-DE" sz="2800" dirty="0">
                <a:solidFill>
                  <a:srgbClr val="FFFFFF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Pre-processing</a:t>
            </a:r>
            <a:r>
              <a:rPr lang="en-DE" sz="2800" dirty="0">
                <a:solidFill>
                  <a:srgbClr val="FFFFFF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</a:t>
            </a:r>
            <a:r>
              <a:rPr lang="en-GB" dirty="0">
                <a:solidFill>
                  <a:srgbClr val="FFFFFF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Cleaning</a:t>
            </a:r>
            <a:endParaRPr lang="en-GB" dirty="0">
              <a:solidFill>
                <a:srgbClr val="CACACA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Montserrat"/>
            </a:endParaRPr>
          </a:p>
        </p:txBody>
      </p:sp>
      <p:sp>
        <p:nvSpPr>
          <p:cNvPr id="221" name="Google Shape;221;p20"/>
          <p:cNvSpPr txBox="1"/>
          <p:nvPr/>
        </p:nvSpPr>
        <p:spPr>
          <a:xfrm>
            <a:off x="1081843" y="1450403"/>
            <a:ext cx="786359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1600" dirty="0">
              <a:solidFill>
                <a:srgbClr val="FFFFFF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</p:txBody>
      </p:sp>
      <p:sp>
        <p:nvSpPr>
          <p:cNvPr id="222" name="Google Shape;222;p20"/>
          <p:cNvSpPr txBox="1">
            <a:spLocks noGrp="1"/>
          </p:cNvSpPr>
          <p:nvPr>
            <p:ph type="body" idx="1"/>
          </p:nvPr>
        </p:nvSpPr>
        <p:spPr>
          <a:xfrm>
            <a:off x="1814744" y="1450434"/>
            <a:ext cx="63060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DE" sz="1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Primary Dataset</a:t>
            </a:r>
            <a:r>
              <a:rPr lang="en-DE" sz="16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The Kaggle dataset consisting of 3 separate csv files were merged for data pre-processing</a:t>
            </a:r>
            <a:endParaRPr sz="1600" dirty="0">
              <a:solidFill>
                <a:srgbClr val="FFFFF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3" name="Google Shape;223;p20"/>
          <p:cNvSpPr txBox="1"/>
          <p:nvPr/>
        </p:nvSpPr>
        <p:spPr>
          <a:xfrm>
            <a:off x="1081843" y="2365240"/>
            <a:ext cx="786359" cy="626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1600" dirty="0">
              <a:solidFill>
                <a:srgbClr val="FFFFFF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</p:txBody>
      </p:sp>
      <p:sp>
        <p:nvSpPr>
          <p:cNvPr id="224" name="Google Shape;224;p20"/>
          <p:cNvSpPr txBox="1">
            <a:spLocks noGrp="1"/>
          </p:cNvSpPr>
          <p:nvPr>
            <p:ph type="body" idx="1"/>
          </p:nvPr>
        </p:nvSpPr>
        <p:spPr>
          <a:xfrm>
            <a:off x="1814744" y="2365240"/>
            <a:ext cx="6306000" cy="7153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DE" sz="1600" b="1" dirty="0">
                <a:solidFill>
                  <a:srgbClr val="00B0F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Libraries</a:t>
            </a:r>
            <a:r>
              <a:rPr lang="en-DE" sz="16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Necessary dependencies are installed/imported </a:t>
            </a:r>
            <a:endParaRPr sz="1600" dirty="0">
              <a:solidFill>
                <a:srgbClr val="FFFFF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5" name="Google Shape;225;p20"/>
          <p:cNvSpPr txBox="1"/>
          <p:nvPr/>
        </p:nvSpPr>
        <p:spPr>
          <a:xfrm>
            <a:off x="1081843" y="3164657"/>
            <a:ext cx="786359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226" name="Google Shape;226;p20"/>
          <p:cNvSpPr txBox="1">
            <a:spLocks noGrp="1"/>
          </p:cNvSpPr>
          <p:nvPr>
            <p:ph type="body" idx="1"/>
          </p:nvPr>
        </p:nvSpPr>
        <p:spPr>
          <a:xfrm>
            <a:off x="1814744" y="3164657"/>
            <a:ext cx="63060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b="1" dirty="0">
                <a:solidFill>
                  <a:srgbClr val="92D05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Coding</a:t>
            </a:r>
            <a:r>
              <a:rPr lang="en-US" sz="16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Notebook for building, training</a:t>
            </a:r>
            <a:r>
              <a:rPr lang="en-DE" sz="16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/fine-tuning</a:t>
            </a:r>
            <a:r>
              <a:rPr lang="en-US" sz="16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deployment of my model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78542659-0CC8-407E-8AD3-838D2339E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091577" y="129883"/>
            <a:ext cx="890192" cy="89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35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"/>
          <p:cNvSpPr txBox="1">
            <a:spLocks noGrp="1"/>
          </p:cNvSpPr>
          <p:nvPr>
            <p:ph type="title"/>
          </p:nvPr>
        </p:nvSpPr>
        <p:spPr>
          <a:xfrm>
            <a:off x="1297500" y="333368"/>
            <a:ext cx="7038900" cy="7535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Data </a:t>
            </a:r>
            <a:r>
              <a:rPr lang="en-DE" sz="2800" dirty="0">
                <a:solidFill>
                  <a:srgbClr val="FFFFFF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Pre-processing</a:t>
            </a:r>
            <a:r>
              <a:rPr lang="en-DE" sz="2800" dirty="0">
                <a:solidFill>
                  <a:srgbClr val="FFFFFF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</a:t>
            </a:r>
            <a:r>
              <a:rPr lang="en-GB" dirty="0">
                <a:solidFill>
                  <a:srgbClr val="FFFFFF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Cleaning</a:t>
            </a:r>
            <a:endParaRPr lang="en-GB" dirty="0">
              <a:solidFill>
                <a:srgbClr val="CACACA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Montserrat"/>
            </a:endParaRPr>
          </a:p>
        </p:txBody>
      </p:sp>
      <p:sp>
        <p:nvSpPr>
          <p:cNvPr id="221" name="Google Shape;221;p20"/>
          <p:cNvSpPr txBox="1"/>
          <p:nvPr/>
        </p:nvSpPr>
        <p:spPr>
          <a:xfrm>
            <a:off x="952459" y="1019036"/>
            <a:ext cx="877751" cy="633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</p:txBody>
      </p:sp>
      <p:sp>
        <p:nvSpPr>
          <p:cNvPr id="222" name="Google Shape;222;p20"/>
          <p:cNvSpPr txBox="1">
            <a:spLocks noGrp="1"/>
          </p:cNvSpPr>
          <p:nvPr>
            <p:ph type="body" idx="1"/>
          </p:nvPr>
        </p:nvSpPr>
        <p:spPr>
          <a:xfrm>
            <a:off x="1685358" y="1019067"/>
            <a:ext cx="7038901" cy="12544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spcAft>
                <a:spcPts val="1200"/>
              </a:spcAft>
              <a:buNone/>
            </a:pP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Sentiment</a:t>
            </a:r>
            <a:r>
              <a:rPr lang="en-DE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s-related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data</a:t>
            </a:r>
            <a:r>
              <a:rPr lang="en-DE" sz="16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1) </a:t>
            </a:r>
            <a:r>
              <a:rPr lang="en-DE" sz="1600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</a:t>
            </a:r>
            <a:r>
              <a:rPr lang="en-US" sz="1600" b="1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issing</a:t>
            </a:r>
            <a:r>
              <a:rPr lang="en-US" sz="1600" b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values</a:t>
            </a:r>
            <a:r>
              <a:rPr lang="en-DE" sz="1600" b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were addressed by dropping any rows with null entries to ensure a clean dataset for subsequent analysis</a:t>
            </a:r>
            <a:r>
              <a:rPr lang="en-DE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2)</a:t>
            </a:r>
            <a:r>
              <a:rPr lang="en-US" sz="16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Handling </a:t>
            </a:r>
            <a:r>
              <a:rPr lang="en-US" sz="1600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Imbalanced</a:t>
            </a:r>
            <a:r>
              <a:rPr lang="en-US" sz="16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Data with </a:t>
            </a:r>
            <a:r>
              <a:rPr lang="en-US" sz="1600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SMOTE</a:t>
            </a:r>
            <a:r>
              <a:rPr lang="en-US" sz="16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(Synthetic Minority Over-sampling Technique)</a:t>
            </a:r>
          </a:p>
        </p:txBody>
      </p:sp>
      <p:sp>
        <p:nvSpPr>
          <p:cNvPr id="223" name="Google Shape;223;p20"/>
          <p:cNvSpPr txBox="1"/>
          <p:nvPr/>
        </p:nvSpPr>
        <p:spPr>
          <a:xfrm>
            <a:off x="952459" y="2391062"/>
            <a:ext cx="877751" cy="831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</p:txBody>
      </p:sp>
      <p:sp>
        <p:nvSpPr>
          <p:cNvPr id="224" name="Google Shape;224;p20"/>
          <p:cNvSpPr txBox="1">
            <a:spLocks noGrp="1"/>
          </p:cNvSpPr>
          <p:nvPr>
            <p:ph type="body" idx="1"/>
          </p:nvPr>
        </p:nvSpPr>
        <p:spPr>
          <a:xfrm>
            <a:off x="1685358" y="2391093"/>
            <a:ext cx="7038901" cy="13182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DE" sz="1600" dirty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Clustering-related data</a:t>
            </a:r>
            <a:r>
              <a:rPr lang="en-DE" sz="16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1) I 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converted the text reviews into meaningful numerical vectors</a:t>
            </a:r>
            <a:r>
              <a:rPr lang="en-DE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lang="en-US" sz="1600" b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embeddings</a:t>
            </a:r>
            <a:r>
              <a:rPr lang="en-DE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), 2</a:t>
            </a:r>
            <a:r>
              <a:rPr lang="en-DE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DE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 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used an algorithm to group similar reviews based on these embeddings, creating distinct </a:t>
            </a:r>
            <a:r>
              <a:rPr lang="en-US" sz="1600" b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clusters</a:t>
            </a:r>
            <a:r>
              <a:rPr lang="en-DE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3) I </a:t>
            </a:r>
            <a:r>
              <a:rPr lang="en-US" sz="16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used a technique called t-SNE to reduce the dimensions of these clusters to 2D for easy visualization</a:t>
            </a:r>
            <a:endParaRPr sz="1600" dirty="0">
              <a:solidFill>
                <a:srgbClr val="FFFFF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5" name="Google Shape;225;p20"/>
          <p:cNvSpPr txBox="1"/>
          <p:nvPr/>
        </p:nvSpPr>
        <p:spPr>
          <a:xfrm>
            <a:off x="952459" y="3858015"/>
            <a:ext cx="877751" cy="6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600" dirty="0">
              <a:solidFill>
                <a:srgbClr val="FFFFFF"/>
              </a:solidFill>
            </a:endParaRPr>
          </a:p>
        </p:txBody>
      </p:sp>
      <p:sp>
        <p:nvSpPr>
          <p:cNvPr id="226" name="Google Shape;226;p20"/>
          <p:cNvSpPr txBox="1">
            <a:spLocks noGrp="1"/>
          </p:cNvSpPr>
          <p:nvPr>
            <p:ph type="body" idx="1"/>
          </p:nvPr>
        </p:nvSpPr>
        <p:spPr>
          <a:xfrm>
            <a:off x="1685358" y="3858033"/>
            <a:ext cx="7038901" cy="1155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DE" sz="1600" dirty="0">
                <a:solidFill>
                  <a:srgbClr val="92D05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Summarization-related data</a:t>
            </a:r>
            <a:r>
              <a:rPr lang="en-DE" sz="16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1) I </a:t>
            </a:r>
            <a:r>
              <a:rPr lang="en-US" sz="16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applied Prompt Engineering for models like T5 and </a:t>
            </a:r>
            <a:r>
              <a:rPr lang="en-US" sz="1600" dirty="0" err="1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OpenAI</a:t>
            </a:r>
            <a:r>
              <a:rPr lang="en-DE" sz="16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2) I </a:t>
            </a:r>
            <a:r>
              <a:rPr lang="en-US" sz="16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perform</a:t>
            </a:r>
            <a:r>
              <a:rPr lang="en-DE" sz="16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ed </a:t>
            </a:r>
            <a:r>
              <a:rPr lang="en-US" sz="16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</a:t>
            </a:r>
            <a:r>
              <a:rPr lang="en-US" sz="1600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zero-shot summarization </a:t>
            </a:r>
            <a:r>
              <a:rPr lang="en-US" sz="16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task, meaning we could get an accurate summary without training the model on specific review data</a:t>
            </a:r>
            <a:endParaRPr sz="1600" dirty="0">
              <a:solidFill>
                <a:srgbClr val="FFFFF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EE7189C0-F39A-4CF6-A7D0-ADC86BF3E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091577" y="129883"/>
            <a:ext cx="890192" cy="89019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rgbClr val="FFFFFF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Exploratory</a:t>
            </a:r>
            <a:r>
              <a:rPr lang="en-GB" dirty="0">
                <a:solidFill>
                  <a:srgbClr val="FFFFFF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 Data Analysis</a:t>
            </a:r>
            <a:r>
              <a:rPr lang="en-DE" dirty="0">
                <a:solidFill>
                  <a:srgbClr val="FFFFFF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 (EDA)</a:t>
            </a:r>
            <a:endParaRPr lang="en-GB" dirty="0">
              <a:solidFill>
                <a:srgbClr val="CACACA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Montserrat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3F4BD529-EAFB-45E9-A925-C08742DAB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091577" y="129883"/>
            <a:ext cx="890192" cy="8901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46B182-A89C-4B84-BD28-5EA3A3C9F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049" y="1199071"/>
            <a:ext cx="3631720" cy="35885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0987ED-03AE-44FF-A19D-A0C5992E8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7827" y="1199071"/>
            <a:ext cx="3485071" cy="358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7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"/>
          <p:cNvSpPr txBox="1">
            <a:spLocks noGrp="1"/>
          </p:cNvSpPr>
          <p:nvPr>
            <p:ph type="title"/>
          </p:nvPr>
        </p:nvSpPr>
        <p:spPr>
          <a:xfrm>
            <a:off x="1323827" y="203696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rgbClr val="FFFFFF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Exploratory</a:t>
            </a:r>
            <a:r>
              <a:rPr lang="en-GB" dirty="0">
                <a:solidFill>
                  <a:srgbClr val="FFFFFF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 Data Analysis</a:t>
            </a:r>
            <a:r>
              <a:rPr lang="en-DE" dirty="0">
                <a:solidFill>
                  <a:srgbClr val="FFFFFF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 (EDA)</a:t>
            </a:r>
            <a:endParaRPr lang="en-GB" dirty="0">
              <a:solidFill>
                <a:srgbClr val="CACACA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Montserrat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3F4BD529-EAFB-45E9-A925-C08742DAB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091577" y="129883"/>
            <a:ext cx="890192" cy="8901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F7020F-E4DF-4FB6-B990-6660D2306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827" y="1020075"/>
            <a:ext cx="5045440" cy="4023113"/>
          </a:xfrm>
          <a:prstGeom prst="rect">
            <a:avLst/>
          </a:prstGeom>
        </p:spPr>
      </p:pic>
      <p:sp>
        <p:nvSpPr>
          <p:cNvPr id="6" name="Google Shape;222;p20">
            <a:extLst>
              <a:ext uri="{FF2B5EF4-FFF2-40B4-BE49-F238E27FC236}">
                <a16:creationId xmlns:a16="http://schemas.microsoft.com/office/drawing/2014/main" id="{42831E92-21F2-4C14-9A3F-9BE96D94B1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14536" y="2192246"/>
            <a:ext cx="2570672" cy="17413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600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SMOTE</a:t>
            </a:r>
            <a:r>
              <a:rPr lang="en-US" sz="16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(Synthetic Minority Over-sampling Technique)</a:t>
            </a:r>
            <a:r>
              <a:rPr lang="en-DE" sz="16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output after handling imbalanced data.</a:t>
            </a:r>
            <a:endParaRPr lang="en-US" sz="1600" dirty="0">
              <a:solidFill>
                <a:srgbClr val="FFFFF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814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3"/>
          <p:cNvSpPr txBox="1">
            <a:spLocks noGrp="1"/>
          </p:cNvSpPr>
          <p:nvPr>
            <p:ph type="title"/>
          </p:nvPr>
        </p:nvSpPr>
        <p:spPr>
          <a:xfrm>
            <a:off x="1168403" y="95780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 dirty="0">
                <a:solidFill>
                  <a:srgbClr val="FFFFFF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M</a:t>
            </a:r>
            <a:r>
              <a:rPr lang="en-DE" sz="2400" dirty="0">
                <a:solidFill>
                  <a:srgbClr val="FFFFFF"/>
                </a:solidFill>
                <a:uFill>
                  <a:noFill/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"/>
              </a:rPr>
              <a:t>ain Results &amp; Evaluation</a:t>
            </a:r>
            <a:endParaRPr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9" name="Google Shape;249;p23"/>
          <p:cNvSpPr txBox="1">
            <a:spLocks noGrp="1"/>
          </p:cNvSpPr>
          <p:nvPr>
            <p:ph type="body" idx="1"/>
          </p:nvPr>
        </p:nvSpPr>
        <p:spPr>
          <a:xfrm>
            <a:off x="6279126" y="2828986"/>
            <a:ext cx="2518915" cy="23145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DE" sz="1600" b="1" dirty="0">
                <a:solidFill>
                  <a:schemeClr val="accent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Fine Tuning-Sentiment Model</a:t>
            </a:r>
          </a:p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DE" sz="16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is how well the sentiment dataset worked with the </a:t>
            </a:r>
            <a:r>
              <a:rPr lang="en-DE" sz="1600" b="1" dirty="0">
                <a:solidFill>
                  <a:srgbClr val="FFC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 pre-trained Models</a:t>
            </a:r>
            <a:r>
              <a:rPr lang="en-DE" sz="1600" dirty="0">
                <a:solidFill>
                  <a:srgbClr val="FFC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DE" sz="1600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during fine-tuning process</a:t>
            </a:r>
            <a:endParaRPr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50" name="Google Shape;250;p23"/>
          <p:cNvGrpSpPr/>
          <p:nvPr/>
        </p:nvGrpSpPr>
        <p:grpSpPr>
          <a:xfrm>
            <a:off x="893736" y="3154500"/>
            <a:ext cx="1018200" cy="1018200"/>
            <a:chOff x="1359550" y="3154500"/>
            <a:chExt cx="1018200" cy="1018200"/>
          </a:xfrm>
        </p:grpSpPr>
        <p:sp>
          <p:nvSpPr>
            <p:cNvPr id="251" name="Google Shape;251;p23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name="adj1" fmla="val 0"/>
                <a:gd name="adj2" fmla="val 16200000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23"/>
          <p:cNvSpPr txBox="1"/>
          <p:nvPr/>
        </p:nvSpPr>
        <p:spPr>
          <a:xfrm>
            <a:off x="362322" y="4222950"/>
            <a:ext cx="1946066" cy="717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DE" sz="12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Accuracy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DE" sz="1200" dirty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r>
              <a:rPr lang="en-GB" sz="1200" dirty="0" err="1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ert</a:t>
            </a:r>
            <a:r>
              <a:rPr lang="en-GB" sz="1200" dirty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-base-uncased</a:t>
            </a:r>
          </a:p>
        </p:txBody>
      </p:sp>
      <p:sp>
        <p:nvSpPr>
          <p:cNvPr id="256" name="Google Shape;256;p23"/>
          <p:cNvSpPr txBox="1"/>
          <p:nvPr/>
        </p:nvSpPr>
        <p:spPr>
          <a:xfrm>
            <a:off x="1168403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solidFill>
                  <a:srgbClr val="0070C0"/>
                </a:solidFill>
                <a:latin typeface="Lato"/>
                <a:ea typeface="Lato"/>
                <a:cs typeface="Lato"/>
                <a:sym typeface="Lato"/>
              </a:rPr>
              <a:t>8</a:t>
            </a:r>
            <a:r>
              <a:rPr lang="en-DE" sz="1100" b="1" dirty="0">
                <a:solidFill>
                  <a:srgbClr val="0070C0"/>
                </a:solidFill>
                <a:latin typeface="Lato"/>
                <a:ea typeface="Lato"/>
                <a:cs typeface="Lato"/>
                <a:sym typeface="Lato"/>
              </a:rPr>
              <a:t>8</a:t>
            </a:r>
            <a:r>
              <a:rPr lang="en-GB" sz="1100" b="1" dirty="0">
                <a:solidFill>
                  <a:srgbClr val="0070C0"/>
                </a:solidFill>
                <a:latin typeface="Lato"/>
                <a:ea typeface="Lato"/>
                <a:cs typeface="Lato"/>
                <a:sym typeface="Lato"/>
              </a:rPr>
              <a:t>%</a:t>
            </a:r>
            <a:endParaRPr sz="1100" b="1" dirty="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23"/>
          <p:cNvSpPr/>
          <p:nvPr/>
        </p:nvSpPr>
        <p:spPr>
          <a:xfrm>
            <a:off x="2741604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3"/>
          <p:cNvSpPr/>
          <p:nvPr/>
        </p:nvSpPr>
        <p:spPr>
          <a:xfrm>
            <a:off x="2791854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3"/>
          <p:cNvSpPr/>
          <p:nvPr/>
        </p:nvSpPr>
        <p:spPr>
          <a:xfrm>
            <a:off x="2791854" y="3204750"/>
            <a:ext cx="917700" cy="917700"/>
          </a:xfrm>
          <a:prstGeom prst="pie">
            <a:avLst>
              <a:gd name="adj1" fmla="val 19410436"/>
              <a:gd name="adj2" fmla="val 16200000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3"/>
          <p:cNvSpPr/>
          <p:nvPr/>
        </p:nvSpPr>
        <p:spPr>
          <a:xfrm>
            <a:off x="2922654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3"/>
          <p:cNvSpPr txBox="1"/>
          <p:nvPr/>
        </p:nvSpPr>
        <p:spPr>
          <a:xfrm>
            <a:off x="2211097" y="4222950"/>
            <a:ext cx="1951350" cy="717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DE" sz="12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Accuracy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DE" sz="1200" dirty="0">
                <a:solidFill>
                  <a:schemeClr val="accent4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D</a:t>
            </a:r>
            <a:r>
              <a:rPr lang="en-US" sz="1200" dirty="0" err="1">
                <a:solidFill>
                  <a:schemeClr val="accent4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istilbert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-base-uncased</a:t>
            </a:r>
          </a:p>
        </p:txBody>
      </p:sp>
      <p:sp>
        <p:nvSpPr>
          <p:cNvPr id="262" name="Google Shape;262;p23"/>
          <p:cNvSpPr txBox="1"/>
          <p:nvPr/>
        </p:nvSpPr>
        <p:spPr>
          <a:xfrm>
            <a:off x="3017908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DE" sz="1100" b="1" dirty="0">
                <a:solidFill>
                  <a:schemeClr val="accent4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94</a:t>
            </a:r>
            <a:r>
              <a:rPr lang="en-GB" sz="1100" b="1" dirty="0">
                <a:solidFill>
                  <a:schemeClr val="accent4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%</a:t>
            </a:r>
            <a:endParaRPr sz="1100" b="1" dirty="0">
              <a:solidFill>
                <a:schemeClr val="accent4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p23"/>
          <p:cNvSpPr/>
          <p:nvPr/>
        </p:nvSpPr>
        <p:spPr>
          <a:xfrm>
            <a:off x="4652811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3"/>
          <p:cNvSpPr/>
          <p:nvPr/>
        </p:nvSpPr>
        <p:spPr>
          <a:xfrm>
            <a:off x="4687466" y="3193334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3"/>
          <p:cNvSpPr/>
          <p:nvPr/>
        </p:nvSpPr>
        <p:spPr>
          <a:xfrm>
            <a:off x="4713351" y="3222002"/>
            <a:ext cx="917700" cy="917700"/>
          </a:xfrm>
          <a:prstGeom prst="pie">
            <a:avLst>
              <a:gd name="adj1" fmla="val 7181818"/>
              <a:gd name="adj2" fmla="val 16200000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3"/>
          <p:cNvSpPr/>
          <p:nvPr/>
        </p:nvSpPr>
        <p:spPr>
          <a:xfrm>
            <a:off x="483386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3"/>
          <p:cNvSpPr txBox="1"/>
          <p:nvPr/>
        </p:nvSpPr>
        <p:spPr>
          <a:xfrm>
            <a:off x="4097638" y="4245790"/>
            <a:ext cx="2147888" cy="717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DE" sz="12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Accuracy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DE" sz="1200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-US" sz="1200" dirty="0" err="1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oberta</a:t>
            </a:r>
            <a:r>
              <a:rPr lang="en-US" sz="1200" dirty="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-base</a:t>
            </a:r>
          </a:p>
        </p:txBody>
      </p:sp>
      <p:sp>
        <p:nvSpPr>
          <p:cNvPr id="268" name="Google Shape;268;p23"/>
          <p:cNvSpPr txBox="1"/>
          <p:nvPr/>
        </p:nvSpPr>
        <p:spPr>
          <a:xfrm>
            <a:off x="494709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DE" sz="1100" b="1" dirty="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86</a:t>
            </a:r>
            <a:r>
              <a:rPr lang="en-GB" sz="1100" b="1" dirty="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%</a:t>
            </a:r>
            <a:endParaRPr sz="1100" b="1" dirty="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1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5" name="Google Shape;275;p23" descr="offset_comp_442889_edtied2.jpg"/>
          <p:cNvPicPr preferRelativeResize="0"/>
          <p:nvPr/>
        </p:nvPicPr>
        <p:blipFill rotWithShape="1">
          <a:blip r:embed="rId3">
            <a:alphaModFix/>
          </a:blip>
          <a:srcRect l="40835" t="36462" r="22818" b="12950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95E585F-43FA-4E86-B755-1AEE38B57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934329"/>
              </p:ext>
            </p:extLst>
          </p:nvPr>
        </p:nvGraphicFramePr>
        <p:xfrm>
          <a:off x="392033" y="733114"/>
          <a:ext cx="8346530" cy="2141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6239">
                  <a:extLst>
                    <a:ext uri="{9D8B030D-6E8A-4147-A177-3AD203B41FA5}">
                      <a16:colId xmlns:a16="http://schemas.microsoft.com/office/drawing/2014/main" val="1276829137"/>
                    </a:ext>
                  </a:extLst>
                </a:gridCol>
                <a:gridCol w="1937025">
                  <a:extLst>
                    <a:ext uri="{9D8B030D-6E8A-4147-A177-3AD203B41FA5}">
                      <a16:colId xmlns:a16="http://schemas.microsoft.com/office/drawing/2014/main" val="369820339"/>
                    </a:ext>
                  </a:extLst>
                </a:gridCol>
                <a:gridCol w="2086633">
                  <a:extLst>
                    <a:ext uri="{9D8B030D-6E8A-4147-A177-3AD203B41FA5}">
                      <a16:colId xmlns:a16="http://schemas.microsoft.com/office/drawing/2014/main" val="3218092823"/>
                    </a:ext>
                  </a:extLst>
                </a:gridCol>
                <a:gridCol w="2086633">
                  <a:extLst>
                    <a:ext uri="{9D8B030D-6E8A-4147-A177-3AD203B41FA5}">
                      <a16:colId xmlns:a16="http://schemas.microsoft.com/office/drawing/2014/main" val="3343532531"/>
                    </a:ext>
                  </a:extLst>
                </a:gridCol>
              </a:tblGrid>
              <a:tr h="3246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DE" dirty="0"/>
                        <a:t>Pre-trained Models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361905"/>
                  </a:ext>
                </a:extLst>
              </a:tr>
              <a:tr h="4536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DE" b="1" dirty="0"/>
                        <a:t>Metric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Bert-base-uncased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Distilbert</a:t>
                      </a:r>
                      <a:r>
                        <a:rPr lang="en-US" b="1" dirty="0"/>
                        <a:t>-base-uncase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Roberta-base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665180"/>
                  </a:ext>
                </a:extLst>
              </a:tr>
              <a:tr h="324676">
                <a:tc>
                  <a:txBody>
                    <a:bodyPr/>
                    <a:lstStyle/>
                    <a:p>
                      <a:r>
                        <a:rPr lang="en-DE" dirty="0"/>
                        <a:t>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b="1" dirty="0"/>
                        <a:t>94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86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97244"/>
                  </a:ext>
                </a:extLst>
              </a:tr>
              <a:tr h="324676">
                <a:tc>
                  <a:txBody>
                    <a:bodyPr/>
                    <a:lstStyle/>
                    <a:p>
                      <a:r>
                        <a:rPr lang="en-DE" dirty="0"/>
                        <a:t>F1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DE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B212C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88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B212C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DE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B212C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94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B212C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DE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B212C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86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B212C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1196881"/>
                  </a:ext>
                </a:extLst>
              </a:tr>
              <a:tr h="324676">
                <a:tc>
                  <a:txBody>
                    <a:bodyPr/>
                    <a:lstStyle/>
                    <a:p>
                      <a:r>
                        <a:rPr lang="en-DE" dirty="0"/>
                        <a:t>Precision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DE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B212C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88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B212C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DE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B212C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95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B212C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DE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B212C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86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B212C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76758"/>
                  </a:ext>
                </a:extLst>
              </a:tr>
              <a:tr h="324676">
                <a:tc>
                  <a:txBody>
                    <a:bodyPr/>
                    <a:lstStyle/>
                    <a:p>
                      <a:r>
                        <a:rPr lang="en-DE" dirty="0"/>
                        <a:t>Recall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DE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B212C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88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B212C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DE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B212C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94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B212C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DE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B212C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86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B212C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70653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1279</TotalTime>
  <Words>907</Words>
  <Application>Microsoft Office PowerPoint</Application>
  <PresentationFormat>On-screen Show (16:9)</PresentationFormat>
  <Paragraphs>126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Montserrat</vt:lpstr>
      <vt:lpstr>Average</vt:lpstr>
      <vt:lpstr>Lato</vt:lpstr>
      <vt:lpstr>Bahnschrift</vt:lpstr>
      <vt:lpstr>Focus</vt:lpstr>
      <vt:lpstr>NLP Project 3: Automated Customer Reviews</vt:lpstr>
      <vt:lpstr>TOC</vt:lpstr>
      <vt:lpstr>Project Overview</vt:lpstr>
      <vt:lpstr>Project Timeline</vt:lpstr>
      <vt:lpstr>Data Pre-processing/Cleaning</vt:lpstr>
      <vt:lpstr>Data Pre-processing/Cleaning</vt:lpstr>
      <vt:lpstr>Exploratory Data Analysis (EDA)</vt:lpstr>
      <vt:lpstr>Exploratory Data Analysis (EDA)</vt:lpstr>
      <vt:lpstr>Main Results &amp; Evaluation</vt:lpstr>
      <vt:lpstr>Main Results &amp; Evaluation</vt:lpstr>
      <vt:lpstr>Main Results &amp; Evaluation</vt:lpstr>
      <vt:lpstr>Main Results &amp; Evaluation</vt:lpstr>
      <vt:lpstr>Project Management &amp; Major Obstacles</vt:lpstr>
      <vt:lpstr>App Demo &amp; Deployment </vt:lpstr>
      <vt:lpstr>App Demo &amp; Deployment</vt:lpstr>
      <vt:lpstr>Conclusion &amp; Insights</vt:lpstr>
      <vt:lpstr>Thank you!  Dankeschön!  Merci! 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NLP Project 3: Automated Customer Reviews</dc:title>
  <dc:creator>User</dc:creator>
  <cp:lastModifiedBy>John-baptist Naah</cp:lastModifiedBy>
  <cp:revision>133</cp:revision>
  <dcterms:modified xsi:type="dcterms:W3CDTF">2025-08-30T15:13:46Z</dcterms:modified>
</cp:coreProperties>
</file>